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73" r:id="rId6"/>
    <p:sldId id="283" r:id="rId7"/>
    <p:sldId id="276" r:id="rId8"/>
    <p:sldId id="288" r:id="rId9"/>
    <p:sldId id="289" r:id="rId10"/>
    <p:sldId id="287" r:id="rId11"/>
    <p:sldId id="292" r:id="rId12"/>
    <p:sldId id="293" r:id="rId13"/>
    <p:sldId id="290" r:id="rId14"/>
    <p:sldId id="291" r:id="rId15"/>
    <p:sldId id="278" r:id="rId16"/>
    <p:sldId id="284" r:id="rId17"/>
    <p:sldId id="285" r:id="rId18"/>
    <p:sldId id="286"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20" d="100"/>
          <a:sy n="120" d="100"/>
        </p:scale>
        <p:origin x="-1290" y="16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08/02/2018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47800"/>
            <a:ext cx="9144000" cy="609600"/>
          </a:xfrm>
        </p:spPr>
        <p:txBody>
          <a:bodyPr>
            <a:normAutofit/>
          </a:bodyPr>
          <a:lstStyle/>
          <a:p>
            <a:r>
              <a:rPr lang="en-US" b="1" dirty="0" smtClean="0">
                <a:solidFill>
                  <a:schemeClr val="tx1"/>
                </a:solidFill>
              </a:rPr>
              <a:t>August 2, 2018</a:t>
            </a:r>
            <a:endParaRPr lang="en-US" b="1" i="1" dirty="0" smtClean="0">
              <a:solidFill>
                <a:schemeClr val="tx1"/>
              </a:solidFill>
            </a:endParaRPr>
          </a:p>
        </p:txBody>
      </p:sp>
      <p:sp>
        <p:nvSpPr>
          <p:cNvPr id="4" name="Title 3"/>
          <p:cNvSpPr>
            <a:spLocks noGrp="1"/>
          </p:cNvSpPr>
          <p:nvPr>
            <p:ph type="ctrTitle"/>
          </p:nvPr>
        </p:nvSpPr>
        <p:spPr>
          <a:xfrm>
            <a:off x="457200" y="990600"/>
            <a:ext cx="8229600" cy="685800"/>
          </a:xfrm>
        </p:spPr>
        <p:txBody>
          <a:bodyPr/>
          <a:lstStyle/>
          <a:p>
            <a:r>
              <a:rPr lang="en-US" sz="3600" dirty="0" smtClean="0">
                <a:solidFill>
                  <a:schemeClr val="tx1"/>
                </a:solidFill>
              </a:rPr>
              <a:t>Washoe County Board of Adjustment</a:t>
            </a:r>
            <a:endParaRPr lang="en-US" sz="3600" dirty="0">
              <a:solidFill>
                <a:schemeClr val="tx1"/>
              </a:solidFill>
            </a:endParaRPr>
          </a:p>
        </p:txBody>
      </p:sp>
      <p:sp>
        <p:nvSpPr>
          <p:cNvPr id="5" name="Title 2"/>
          <p:cNvSpPr txBox="1">
            <a:spLocks/>
          </p:cNvSpPr>
          <p:nvPr/>
        </p:nvSpPr>
        <p:spPr>
          <a:xfrm>
            <a:off x="1219200" y="76200"/>
            <a:ext cx="7848600" cy="792162"/>
          </a:xfrm>
          <a:prstGeom prst="rect">
            <a:avLst/>
          </a:prstGeom>
        </p:spPr>
        <p:txBody>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r>
              <a:rPr lang="en-US" sz="3600" dirty="0" smtClean="0"/>
              <a:t>WSUP18-0013 (Discoveries Preschool)</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199"/>
            <a:ext cx="5029200" cy="4318447"/>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838200"/>
          </a:xfrm>
        </p:spPr>
        <p:txBody>
          <a:bodyPr/>
          <a:lstStyle/>
          <a:p>
            <a:r>
              <a:rPr lang="en-US" dirty="0" smtClean="0"/>
              <a:t>Analysis</a:t>
            </a:r>
            <a:endParaRPr lang="en-US" dirty="0"/>
          </a:p>
        </p:txBody>
      </p:sp>
      <p:sp>
        <p:nvSpPr>
          <p:cNvPr id="4" name="Content Placeholder 3"/>
          <p:cNvSpPr>
            <a:spLocks noGrp="1"/>
          </p:cNvSpPr>
          <p:nvPr>
            <p:ph idx="1"/>
          </p:nvPr>
        </p:nvSpPr>
        <p:spPr>
          <a:xfrm>
            <a:off x="457200" y="1066800"/>
            <a:ext cx="8229600" cy="4648200"/>
          </a:xfrm>
        </p:spPr>
        <p:txBody>
          <a:bodyPr>
            <a:noAutofit/>
          </a:bodyPr>
          <a:lstStyle/>
          <a:p>
            <a:r>
              <a:rPr lang="en-US" sz="3000" dirty="0" smtClean="0"/>
              <a:t>New lighting will be minimal and down shielded</a:t>
            </a:r>
          </a:p>
          <a:p>
            <a:r>
              <a:rPr lang="en-US" sz="3000" dirty="0" smtClean="0"/>
              <a:t>Architecturally </a:t>
            </a:r>
            <a:r>
              <a:rPr lang="en-US" sz="3000" dirty="0"/>
              <a:t>compatible (</a:t>
            </a:r>
            <a:r>
              <a:rPr lang="en-US" sz="3000" dirty="0" smtClean="0"/>
              <a:t>color</a:t>
            </a:r>
            <a:r>
              <a:rPr lang="en-US" sz="3000" dirty="0"/>
              <a:t>, design, and building </a:t>
            </a:r>
            <a:r>
              <a:rPr lang="en-US" sz="3000" dirty="0" smtClean="0"/>
              <a:t>materials)</a:t>
            </a:r>
          </a:p>
          <a:p>
            <a:r>
              <a:rPr lang="en-US" sz="3000" dirty="0" smtClean="0"/>
              <a:t>No change is proposed to existing hours operation of 6:30 a.m. to 6 p.m.</a:t>
            </a:r>
          </a:p>
          <a:p>
            <a:r>
              <a:rPr lang="en-US" sz="3000" dirty="0" smtClean="0"/>
              <a:t>No increased traffic generation</a:t>
            </a:r>
          </a:p>
          <a:p>
            <a:r>
              <a:rPr lang="en-US" sz="3000" dirty="0" smtClean="0"/>
              <a:t>NDEP will approve expansion using existing 5,000 gallon septic tank/leach system</a:t>
            </a:r>
          </a:p>
          <a:p>
            <a:r>
              <a:rPr lang="en-US" sz="3000" dirty="0" smtClean="0"/>
              <a:t>Not on a well – TMWA water, has fire sprinklers</a:t>
            </a:r>
            <a:endParaRPr lang="en-US" sz="3000" dirty="0"/>
          </a:p>
        </p:txBody>
      </p:sp>
    </p:spTree>
    <p:extLst>
      <p:ext uri="{BB962C8B-B14F-4D97-AF65-F5344CB8AC3E}">
        <p14:creationId xmlns:p14="http://schemas.microsoft.com/office/powerpoint/2010/main" val="2533159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 </a:t>
            </a:r>
            <a:r>
              <a:rPr lang="en-US" dirty="0" smtClean="0"/>
              <a:t>and </a:t>
            </a:r>
            <a:r>
              <a:rPr lang="en-US" dirty="0" smtClean="0"/>
              <a:t>CAB</a:t>
            </a:r>
            <a:endParaRPr lang="en-US" dirty="0"/>
          </a:p>
        </p:txBody>
      </p:sp>
      <p:sp>
        <p:nvSpPr>
          <p:cNvPr id="4" name="Content Placeholder 3"/>
          <p:cNvSpPr>
            <a:spLocks noGrp="1"/>
          </p:cNvSpPr>
          <p:nvPr>
            <p:ph idx="1"/>
          </p:nvPr>
        </p:nvSpPr>
        <p:spPr/>
        <p:txBody>
          <a:bodyPr>
            <a:normAutofit/>
          </a:bodyPr>
          <a:lstStyle/>
          <a:p>
            <a:r>
              <a:rPr lang="en-US" sz="3000" dirty="0"/>
              <a:t>Notice </a:t>
            </a:r>
            <a:r>
              <a:rPr lang="en-US" sz="3000" dirty="0" smtClean="0"/>
              <a:t>was sent </a:t>
            </a:r>
            <a:r>
              <a:rPr lang="en-US" sz="3000" dirty="0"/>
              <a:t>to </a:t>
            </a:r>
            <a:r>
              <a:rPr lang="en-US" sz="3000" dirty="0" smtClean="0"/>
              <a:t>42 </a:t>
            </a:r>
            <a:r>
              <a:rPr lang="en-US" sz="3000" dirty="0"/>
              <a:t>affected property </a:t>
            </a:r>
            <a:r>
              <a:rPr lang="en-US" sz="3000" dirty="0" smtClean="0"/>
              <a:t>owners that were within 500 feet</a:t>
            </a:r>
          </a:p>
          <a:p>
            <a:r>
              <a:rPr lang="en-US" sz="3000" dirty="0" smtClean="0"/>
              <a:t>No comments received from noticed owners</a:t>
            </a:r>
          </a:p>
          <a:p>
            <a:r>
              <a:rPr lang="en-US" sz="3000" dirty="0" smtClean="0"/>
              <a:t>Spanish Springs CAB reviewed the application on July 11, 2018</a:t>
            </a:r>
          </a:p>
          <a:p>
            <a:r>
              <a:rPr lang="en-US" sz="3000" dirty="0" smtClean="0"/>
              <a:t>The CAB voted 3-0 to recommend approval</a:t>
            </a:r>
          </a:p>
          <a:p>
            <a:r>
              <a:rPr lang="en-US" sz="3000" dirty="0" smtClean="0"/>
              <a:t>No substantive comments from the CAB review</a:t>
            </a:r>
            <a:endParaRPr lang="en-US" sz="3000" dirty="0"/>
          </a:p>
        </p:txBody>
      </p:sp>
    </p:spTree>
    <p:extLst>
      <p:ext uri="{BB962C8B-B14F-4D97-AF65-F5344CB8AC3E}">
        <p14:creationId xmlns:p14="http://schemas.microsoft.com/office/powerpoint/2010/main" val="340672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Reviewing Agencies</a:t>
            </a:r>
            <a:endParaRPr lang="en-US" dirty="0"/>
          </a:p>
        </p:txBody>
      </p:sp>
      <p:sp>
        <p:nvSpPr>
          <p:cNvPr id="4" name="Content Placeholder 3"/>
          <p:cNvSpPr>
            <a:spLocks noGrp="1"/>
          </p:cNvSpPr>
          <p:nvPr>
            <p:ph idx="1"/>
          </p:nvPr>
        </p:nvSpPr>
        <p:spPr>
          <a:xfrm>
            <a:off x="457200" y="1219200"/>
            <a:ext cx="8458200" cy="4572000"/>
          </a:xfrm>
        </p:spPr>
        <p:txBody>
          <a:bodyPr>
            <a:normAutofit fontScale="92500"/>
          </a:bodyPr>
          <a:lstStyle/>
          <a:p>
            <a:r>
              <a:rPr lang="en-US" dirty="0"/>
              <a:t>Washoe County Community </a:t>
            </a:r>
            <a:r>
              <a:rPr lang="en-US" dirty="0" smtClean="0"/>
              <a:t>Services Department</a:t>
            </a:r>
            <a:endParaRPr lang="en-US" dirty="0"/>
          </a:p>
          <a:p>
            <a:pPr lvl="1"/>
            <a:r>
              <a:rPr lang="en-US" dirty="0"/>
              <a:t>Planning and Building Division</a:t>
            </a:r>
          </a:p>
          <a:p>
            <a:pPr lvl="1"/>
            <a:r>
              <a:rPr lang="en-US" dirty="0"/>
              <a:t>Engineering and Capital </a:t>
            </a:r>
            <a:r>
              <a:rPr lang="en-US" dirty="0" smtClean="0"/>
              <a:t>Projects</a:t>
            </a:r>
            <a:r>
              <a:rPr lang="en-US" dirty="0"/>
              <a:t>;</a:t>
            </a:r>
            <a:r>
              <a:rPr lang="en-US" dirty="0" smtClean="0"/>
              <a:t> Traffic, Land Development, and Utilities</a:t>
            </a:r>
            <a:endParaRPr lang="en-US" dirty="0"/>
          </a:p>
          <a:p>
            <a:r>
              <a:rPr lang="en-US" dirty="0"/>
              <a:t>Regional </a:t>
            </a:r>
            <a:r>
              <a:rPr lang="en-US" dirty="0" smtClean="0"/>
              <a:t>Transportation District</a:t>
            </a:r>
            <a:endParaRPr lang="en-US" dirty="0"/>
          </a:p>
          <a:p>
            <a:r>
              <a:rPr lang="en-US" dirty="0"/>
              <a:t>Truckee Meadows Fire Protection District</a:t>
            </a:r>
          </a:p>
          <a:p>
            <a:r>
              <a:rPr lang="en-US" dirty="0" smtClean="0"/>
              <a:t>District Health, Environmental Health Services</a:t>
            </a:r>
            <a:endParaRPr lang="en-US" dirty="0"/>
          </a:p>
          <a:p>
            <a:r>
              <a:rPr lang="en-US" dirty="0" smtClean="0"/>
              <a:t>Nevada Department of Environmental Protection</a:t>
            </a:r>
            <a:endParaRPr lang="en-US" dirty="0"/>
          </a:p>
        </p:txBody>
      </p:sp>
    </p:spTree>
    <p:extLst>
      <p:ext uri="{BB962C8B-B14F-4D97-AF65-F5344CB8AC3E}">
        <p14:creationId xmlns:p14="http://schemas.microsoft.com/office/powerpoint/2010/main" val="2083886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sz="4000" dirty="0" smtClean="0"/>
              <a:t>Special Use Permit Findings</a:t>
            </a:r>
            <a:endParaRPr lang="en-US" sz="4000" dirty="0"/>
          </a:p>
        </p:txBody>
      </p:sp>
      <p:sp>
        <p:nvSpPr>
          <p:cNvPr id="4" name="Content Placeholder 3"/>
          <p:cNvSpPr>
            <a:spLocks noGrp="1"/>
          </p:cNvSpPr>
          <p:nvPr>
            <p:ph idx="1"/>
          </p:nvPr>
        </p:nvSpPr>
        <p:spPr>
          <a:xfrm>
            <a:off x="533400" y="1219200"/>
            <a:ext cx="8229600" cy="4648200"/>
          </a:xfrm>
        </p:spPr>
        <p:txBody>
          <a:bodyPr>
            <a:noAutofit/>
          </a:bodyPr>
          <a:lstStyle/>
          <a:p>
            <a:pPr marL="0" indent="-514350" hangingPunct="0">
              <a:buFont typeface="+mj-lt"/>
              <a:buAutoNum type="arabicPeriod"/>
            </a:pPr>
            <a:r>
              <a:rPr lang="en-US" dirty="0" smtClean="0"/>
              <a:t>Consistency with the Master </a:t>
            </a:r>
            <a:r>
              <a:rPr lang="en-US" dirty="0"/>
              <a:t>Plan </a:t>
            </a:r>
          </a:p>
          <a:p>
            <a:pPr marL="0" indent="-514350" hangingPunct="0">
              <a:buFont typeface="+mj-lt"/>
              <a:buAutoNum type="arabicPeriod"/>
            </a:pPr>
            <a:r>
              <a:rPr lang="en-US" dirty="0" smtClean="0"/>
              <a:t>Adequate Improvements</a:t>
            </a:r>
            <a:endParaRPr lang="en-US" dirty="0"/>
          </a:p>
          <a:p>
            <a:pPr marL="0" indent="-514350" hangingPunct="0">
              <a:buFont typeface="+mj-lt"/>
              <a:buAutoNum type="arabicPeriod"/>
            </a:pPr>
            <a:r>
              <a:rPr lang="en-US" dirty="0" smtClean="0"/>
              <a:t>Site Suitability</a:t>
            </a:r>
            <a:endParaRPr lang="en-US" dirty="0"/>
          </a:p>
          <a:p>
            <a:pPr marL="514350" indent="-514350" hangingPunct="0">
              <a:buFont typeface="+mj-lt"/>
              <a:buAutoNum type="arabicPeriod" startAt="4"/>
            </a:pPr>
            <a:r>
              <a:rPr lang="en-US" dirty="0"/>
              <a:t>No </a:t>
            </a:r>
            <a:r>
              <a:rPr lang="en-US" dirty="0" smtClean="0"/>
              <a:t>Detriment</a:t>
            </a:r>
          </a:p>
          <a:p>
            <a:pPr marL="514350" indent="-514350" hangingPunct="0">
              <a:buFont typeface="+mj-lt"/>
              <a:buAutoNum type="arabicPeriod" startAt="4"/>
            </a:pPr>
            <a:r>
              <a:rPr lang="en-US" dirty="0" smtClean="0"/>
              <a:t>No effect on a military installation</a:t>
            </a:r>
            <a:endParaRPr lang="en-US" dirty="0"/>
          </a:p>
        </p:txBody>
      </p:sp>
    </p:spTree>
    <p:extLst>
      <p:ext uri="{BB962C8B-B14F-4D97-AF65-F5344CB8AC3E}">
        <p14:creationId xmlns:p14="http://schemas.microsoft.com/office/powerpoint/2010/main" val="3799001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457200" y="1219200"/>
            <a:ext cx="8229600" cy="4572000"/>
          </a:xfrm>
        </p:spPr>
        <p:txBody>
          <a:bodyPr>
            <a:normAutofit/>
          </a:bodyPr>
          <a:lstStyle/>
          <a:p>
            <a:pPr marL="0" indent="0">
              <a:lnSpc>
                <a:spcPct val="120000"/>
              </a:lnSpc>
              <a:buNone/>
            </a:pPr>
            <a:r>
              <a:rPr lang="en-US" sz="2800" dirty="0"/>
              <a:t>I move that, after giving reasoned consideration to the information contained in the staff report and information received during the public hearing, the Washoe County Board of Adjustment approve, with conditions, Special Use Permit Case Number WSUP18-0013 for Discoveries Preschool, having made all five findings in accordance with Washoe County Code Section </a:t>
            </a:r>
            <a:r>
              <a:rPr lang="en-US" sz="2800" dirty="0" smtClean="0"/>
              <a:t>110.810.30</a:t>
            </a:r>
            <a:endParaRPr lang="en-US" sz="3000" dirty="0"/>
          </a:p>
        </p:txBody>
      </p:sp>
    </p:spTree>
    <p:extLst>
      <p:ext uri="{BB962C8B-B14F-4D97-AF65-F5344CB8AC3E}">
        <p14:creationId xmlns:p14="http://schemas.microsoft.com/office/powerpoint/2010/main" val="3855694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038601"/>
          </a:xfrm>
        </p:spPr>
        <p:txBody>
          <a:bodyPr>
            <a:normAutofit/>
          </a:bodyPr>
          <a:lstStyle/>
          <a:p>
            <a:endParaRPr lang="en-US" dirty="0" smtClean="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108529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82000" cy="4572000"/>
          </a:xfrm>
        </p:spPr>
        <p:txBody>
          <a:bodyPr>
            <a:noAutofit/>
          </a:bodyPr>
          <a:lstStyle/>
          <a:p>
            <a:r>
              <a:rPr lang="en-US" sz="3000" dirty="0" smtClean="0"/>
              <a:t>Request to expand an existing child daycare facility by constructing a 1,408 sf addition</a:t>
            </a:r>
          </a:p>
          <a:p>
            <a:r>
              <a:rPr lang="en-US" sz="3000" dirty="0"/>
              <a:t>N</a:t>
            </a:r>
            <a:r>
              <a:rPr lang="en-US" sz="3000" dirty="0" smtClean="0"/>
              <a:t>ew child daycare regulations for the amount of square footage required per student   </a:t>
            </a:r>
          </a:p>
          <a:p>
            <a:r>
              <a:rPr lang="en-US" sz="3000" dirty="0" smtClean="0"/>
              <a:t>Expansion would include additional classroom space and 2 new bathroom facilities</a:t>
            </a:r>
          </a:p>
          <a:p>
            <a:r>
              <a:rPr lang="en-US" sz="3000" dirty="0"/>
              <a:t>A</a:t>
            </a:r>
            <a:r>
              <a:rPr lang="en-US" sz="3000" dirty="0" smtClean="0"/>
              <a:t>ddition would enable compliance with new child daycare regulations – stay in business as currently operating</a:t>
            </a:r>
          </a:p>
          <a:p>
            <a:endParaRPr lang="en-US" sz="3000" dirty="0" smtClean="0"/>
          </a:p>
          <a:p>
            <a:pPr marL="0" indent="0">
              <a:buNone/>
            </a:pPr>
            <a:endParaRPr lang="en-US" sz="3000" dirty="0" smtClean="0"/>
          </a:p>
          <a:p>
            <a:pPr marL="0" indent="0">
              <a:buNone/>
            </a:pPr>
            <a:endParaRPr lang="en-US" sz="3000" dirty="0" smtClean="0"/>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1949697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72000"/>
          </a:xfrm>
        </p:spPr>
        <p:txBody>
          <a:bodyPr>
            <a:noAutofit/>
          </a:bodyPr>
          <a:lstStyle/>
          <a:p>
            <a:r>
              <a:rPr lang="en-US" sz="3000" dirty="0"/>
              <a:t>Facility is currently licensed for a maximum of 106 students and 15 staff</a:t>
            </a:r>
          </a:p>
          <a:p>
            <a:r>
              <a:rPr lang="en-US" sz="3000" dirty="0"/>
              <a:t>N</a:t>
            </a:r>
            <a:r>
              <a:rPr lang="en-US" sz="3000" dirty="0" smtClean="0"/>
              <a:t>o new student capacity is requested (or enabled)</a:t>
            </a:r>
          </a:p>
          <a:p>
            <a:r>
              <a:rPr lang="en-US" sz="3000" dirty="0"/>
              <a:t>The facility was originally approved by special use permit (SUP) in </a:t>
            </a:r>
            <a:r>
              <a:rPr lang="en-US" sz="3000" dirty="0" smtClean="0"/>
              <a:t>1992 – has </a:t>
            </a:r>
            <a:r>
              <a:rPr lang="en-US" sz="3000" dirty="0"/>
              <a:t>been in continuous operation since </a:t>
            </a:r>
            <a:r>
              <a:rPr lang="en-US" sz="3000" dirty="0" smtClean="0"/>
              <a:t>opening</a:t>
            </a:r>
          </a:p>
          <a:p>
            <a:r>
              <a:rPr lang="en-US" sz="3000" dirty="0"/>
              <a:t>The 1992 SUP authorized up to 80 children, 20 infants, and 12 to 15 </a:t>
            </a:r>
            <a:r>
              <a:rPr lang="en-US" sz="3000" dirty="0" smtClean="0"/>
              <a:t>employees </a:t>
            </a:r>
          </a:p>
          <a:p>
            <a:pPr marL="0" indent="0">
              <a:buNone/>
            </a:pPr>
            <a:endParaRPr lang="en-US" sz="3000" dirty="0" smtClean="0"/>
          </a:p>
          <a:p>
            <a:pPr marL="0" indent="0">
              <a:buNone/>
            </a:pPr>
            <a:endParaRPr lang="en-US" sz="3000" dirty="0" smtClean="0"/>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167210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724400"/>
          </a:xfrm>
        </p:spPr>
        <p:txBody>
          <a:bodyPr>
            <a:noAutofit/>
          </a:bodyPr>
          <a:lstStyle/>
          <a:p>
            <a:r>
              <a:rPr lang="en-US" sz="3000" dirty="0" smtClean="0"/>
              <a:t>Current </a:t>
            </a:r>
            <a:r>
              <a:rPr lang="en-US" sz="3000" dirty="0"/>
              <a:t>license parameters and operations are similar to this number </a:t>
            </a:r>
            <a:r>
              <a:rPr lang="en-US" sz="3000" dirty="0" smtClean="0"/>
              <a:t>(only slightly </a:t>
            </a:r>
            <a:r>
              <a:rPr lang="en-US" sz="3000" dirty="0"/>
              <a:t>higher by 6 </a:t>
            </a:r>
            <a:r>
              <a:rPr lang="en-US" sz="3000" dirty="0" smtClean="0"/>
              <a:t>students); however,</a:t>
            </a:r>
          </a:p>
          <a:p>
            <a:r>
              <a:rPr lang="en-US" sz="3000" dirty="0"/>
              <a:t>T</a:t>
            </a:r>
            <a:r>
              <a:rPr lang="en-US" sz="3000" dirty="0" smtClean="0"/>
              <a:t>he addition exceeds </a:t>
            </a:r>
            <a:r>
              <a:rPr lang="en-US" sz="3000" dirty="0"/>
              <a:t>a 10% expansion of an existing use </a:t>
            </a:r>
            <a:r>
              <a:rPr lang="en-US" sz="3000" dirty="0" smtClean="0"/>
              <a:t>(i.e. ~30% expansion) </a:t>
            </a:r>
            <a:r>
              <a:rPr lang="en-US" sz="3000" dirty="0"/>
              <a:t>and thus triggers the need for a new special use </a:t>
            </a:r>
            <a:r>
              <a:rPr lang="en-US" sz="3000" dirty="0" smtClean="0"/>
              <a:t>permit</a:t>
            </a:r>
          </a:p>
          <a:p>
            <a:r>
              <a:rPr lang="en-US" sz="3000" dirty="0" smtClean="0"/>
              <a:t>Existing operations do not appear to create any undue impacts – no complaints have been received</a:t>
            </a:r>
          </a:p>
          <a:p>
            <a:pPr marL="0" indent="0">
              <a:buNone/>
            </a:pPr>
            <a:endParaRPr lang="en-US" sz="3000" dirty="0" smtClean="0"/>
          </a:p>
        </p:txBody>
      </p:sp>
      <p:sp>
        <p:nvSpPr>
          <p:cNvPr id="3" name="Title 2"/>
          <p:cNvSpPr>
            <a:spLocks noGrp="1"/>
          </p:cNvSpPr>
          <p:nvPr>
            <p:ph type="title"/>
          </p:nvPr>
        </p:nvSpPr>
        <p:spPr>
          <a:xfrm>
            <a:off x="1219200" y="76200"/>
            <a:ext cx="7086600" cy="792162"/>
          </a:xfrm>
        </p:spPr>
        <p:txBody>
          <a:bodyPr/>
          <a:lstStyle/>
          <a:p>
            <a:r>
              <a:rPr lang="en-US" dirty="0" smtClean="0"/>
              <a:t>Background/Overview</a:t>
            </a:r>
            <a:endParaRPr lang="en-US" dirty="0"/>
          </a:p>
        </p:txBody>
      </p:sp>
    </p:spTree>
    <p:extLst>
      <p:ext uri="{BB962C8B-B14F-4D97-AF65-F5344CB8AC3E}">
        <p14:creationId xmlns:p14="http://schemas.microsoft.com/office/powerpoint/2010/main" val="932281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6858000" cy="792162"/>
          </a:xfrm>
        </p:spPr>
        <p:txBody>
          <a:bodyPr/>
          <a:lstStyle/>
          <a:p>
            <a:r>
              <a:rPr lang="en-US" sz="4000" dirty="0" smtClean="0"/>
              <a:t>Aerial View w/Request</a:t>
            </a:r>
            <a:endParaRPr lang="en-US" sz="4000" dirty="0"/>
          </a:p>
        </p:txBody>
      </p:sp>
      <p:pic>
        <p:nvPicPr>
          <p:cNvPr id="5" name="Picture 4"/>
          <p:cNvPicPr/>
          <p:nvPr/>
        </p:nvPicPr>
        <p:blipFill>
          <a:blip r:embed="rId2"/>
          <a:stretch>
            <a:fillRect/>
          </a:stretch>
        </p:blipFill>
        <p:spPr>
          <a:xfrm>
            <a:off x="1533842" y="831850"/>
            <a:ext cx="6076315" cy="5194300"/>
          </a:xfrm>
          <a:prstGeom prst="rect">
            <a:avLst/>
          </a:prstGeom>
          <a:ln w="19050">
            <a:solidFill>
              <a:schemeClr val="accent1"/>
            </a:solidFill>
          </a:ln>
        </p:spPr>
      </p:pic>
    </p:spTree>
    <p:extLst>
      <p:ext uri="{BB962C8B-B14F-4D97-AF65-F5344CB8AC3E}">
        <p14:creationId xmlns:p14="http://schemas.microsoft.com/office/powerpoint/2010/main" val="3761081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6088380" cy="792162"/>
          </a:xfrm>
        </p:spPr>
        <p:txBody>
          <a:bodyPr/>
          <a:lstStyle/>
          <a:p>
            <a:r>
              <a:rPr lang="en-US" sz="4000" dirty="0" smtClean="0"/>
              <a:t>Floor Plan</a:t>
            </a:r>
            <a:endParaRPr lang="en-US" sz="4000" dirty="0"/>
          </a:p>
        </p:txBody>
      </p:sp>
      <p:pic>
        <p:nvPicPr>
          <p:cNvPr id="6" name="Picture 5"/>
          <p:cNvPicPr>
            <a:picLocks noChangeAspect="1"/>
          </p:cNvPicPr>
          <p:nvPr/>
        </p:nvPicPr>
        <p:blipFill>
          <a:blip r:embed="rId2"/>
          <a:stretch>
            <a:fillRect/>
          </a:stretch>
        </p:blipFill>
        <p:spPr>
          <a:xfrm>
            <a:off x="1199322" y="838200"/>
            <a:ext cx="6088380" cy="5727700"/>
          </a:xfrm>
          <a:prstGeom prst="rect">
            <a:avLst/>
          </a:prstGeom>
          <a:ln w="19050">
            <a:solidFill>
              <a:schemeClr val="accent1"/>
            </a:solidFill>
          </a:ln>
        </p:spPr>
      </p:pic>
    </p:spTree>
    <p:extLst>
      <p:ext uri="{BB962C8B-B14F-4D97-AF65-F5344CB8AC3E}">
        <p14:creationId xmlns:p14="http://schemas.microsoft.com/office/powerpoint/2010/main" val="3939637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6088380" cy="792162"/>
          </a:xfrm>
        </p:spPr>
        <p:txBody>
          <a:bodyPr/>
          <a:lstStyle/>
          <a:p>
            <a:r>
              <a:rPr lang="en-US" sz="4000" dirty="0" smtClean="0"/>
              <a:t>Building Elevations</a:t>
            </a:r>
            <a:endParaRPr lang="en-US" sz="4000" dirty="0"/>
          </a:p>
        </p:txBody>
      </p:sp>
      <p:pic>
        <p:nvPicPr>
          <p:cNvPr id="5" name="Picture 4"/>
          <p:cNvPicPr>
            <a:picLocks noChangeAspect="1"/>
          </p:cNvPicPr>
          <p:nvPr/>
        </p:nvPicPr>
        <p:blipFill>
          <a:blip r:embed="rId2"/>
          <a:stretch>
            <a:fillRect/>
          </a:stretch>
        </p:blipFill>
        <p:spPr>
          <a:xfrm>
            <a:off x="1066800" y="990600"/>
            <a:ext cx="7181906" cy="5029200"/>
          </a:xfrm>
          <a:prstGeom prst="rect">
            <a:avLst/>
          </a:prstGeom>
          <a:ln w="19050">
            <a:solidFill>
              <a:schemeClr val="accent1"/>
            </a:solidFill>
          </a:ln>
        </p:spPr>
      </p:pic>
    </p:spTree>
    <p:extLst>
      <p:ext uri="{BB962C8B-B14F-4D97-AF65-F5344CB8AC3E}">
        <p14:creationId xmlns:p14="http://schemas.microsoft.com/office/powerpoint/2010/main" val="3570185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838200"/>
          </a:xfrm>
        </p:spPr>
        <p:txBody>
          <a:bodyPr/>
          <a:lstStyle/>
          <a:p>
            <a:r>
              <a:rPr lang="en-US" dirty="0" smtClean="0"/>
              <a:t>Analysis</a:t>
            </a:r>
            <a:endParaRPr lang="en-US" dirty="0"/>
          </a:p>
        </p:txBody>
      </p:sp>
      <p:sp>
        <p:nvSpPr>
          <p:cNvPr id="4" name="Content Placeholder 3"/>
          <p:cNvSpPr>
            <a:spLocks noGrp="1"/>
          </p:cNvSpPr>
          <p:nvPr>
            <p:ph idx="1"/>
          </p:nvPr>
        </p:nvSpPr>
        <p:spPr>
          <a:xfrm>
            <a:off x="457200" y="1066800"/>
            <a:ext cx="8229600" cy="4648200"/>
          </a:xfrm>
        </p:spPr>
        <p:txBody>
          <a:bodyPr>
            <a:normAutofit/>
          </a:bodyPr>
          <a:lstStyle/>
          <a:p>
            <a:r>
              <a:rPr lang="en-US" sz="3000" dirty="0" smtClean="0"/>
              <a:t>The 1 acre property is currently zoned MDS – child daycare is an allowed use in MDS (w/SUP)</a:t>
            </a:r>
          </a:p>
          <a:p>
            <a:r>
              <a:rPr lang="en-US" sz="3000" dirty="0" smtClean="0"/>
              <a:t>Proposed addition will meet required setbacks</a:t>
            </a:r>
          </a:p>
          <a:p>
            <a:r>
              <a:rPr lang="en-US" sz="3000" dirty="0" smtClean="0"/>
              <a:t>Existing landscaping and parking meets code requirements</a:t>
            </a:r>
          </a:p>
          <a:p>
            <a:r>
              <a:rPr lang="en-US" sz="3000" dirty="0" smtClean="0"/>
              <a:t>Expansion will not trigger the need for additional landscaping or parking</a:t>
            </a:r>
          </a:p>
          <a:p>
            <a:r>
              <a:rPr lang="en-US" sz="3000" dirty="0" smtClean="0"/>
              <a:t>No parking or landscaping will be removed – proposed in a DG play area </a:t>
            </a:r>
          </a:p>
          <a:p>
            <a:endParaRPr lang="en-US" sz="3000" dirty="0"/>
          </a:p>
        </p:txBody>
      </p:sp>
    </p:spTree>
    <p:extLst>
      <p:ext uri="{BB962C8B-B14F-4D97-AF65-F5344CB8AC3E}">
        <p14:creationId xmlns:p14="http://schemas.microsoft.com/office/powerpoint/2010/main" val="1221052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schemas.microsoft.com/sharepoint/v3/fields"/>
    <ds:schemaRef ds:uri="http://schemas.microsoft.com/office/infopath/2007/PartnerControls"/>
    <ds:schemaRef ds:uri="http://purl.org/dc/terms/"/>
    <ds:schemaRef ds:uri="http://schemas.openxmlformats.org/package/2006/metadata/core-properties"/>
    <ds:schemaRef ds:uri="a94d8b85-37e1-4d17-8d55-8b7d207932bb"/>
    <ds:schemaRef ds:uri="CEA9126C-A9B1-4F4A-855C-DD0F845697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2242</TotalTime>
  <Words>498</Words>
  <Application>Microsoft Office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PowerPoint_Template_2015</vt:lpstr>
      <vt:lpstr>Washoe County Board of Adjustment</vt:lpstr>
      <vt:lpstr>PowerPoint Presentation</vt:lpstr>
      <vt:lpstr>Background/Overview</vt:lpstr>
      <vt:lpstr>Background/Overview</vt:lpstr>
      <vt:lpstr>Background/Overview</vt:lpstr>
      <vt:lpstr>Aerial View w/Request</vt:lpstr>
      <vt:lpstr>Floor Plan</vt:lpstr>
      <vt:lpstr>Building Elevations</vt:lpstr>
      <vt:lpstr>Analysis</vt:lpstr>
      <vt:lpstr>Analysis</vt:lpstr>
      <vt:lpstr>Public Notice and CAB</vt:lpstr>
      <vt:lpstr>Reviewing Agencies</vt:lpstr>
      <vt:lpstr>Special Use Permit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88</cp:revision>
  <cp:lastPrinted>2014-10-07T22:54:33Z</cp:lastPrinted>
  <dcterms:created xsi:type="dcterms:W3CDTF">2015-09-25T21:46:02Z</dcterms:created>
  <dcterms:modified xsi:type="dcterms:W3CDTF">2018-08-02T18:12:18Z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